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308" r:id="rId4"/>
    <p:sldId id="257" r:id="rId5"/>
    <p:sldId id="279" r:id="rId6"/>
    <p:sldId id="309" r:id="rId7"/>
    <p:sldId id="311" r:id="rId8"/>
    <p:sldId id="312" r:id="rId9"/>
    <p:sldId id="310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4" r:id="rId20"/>
    <p:sldId id="325" r:id="rId21"/>
    <p:sldId id="322" r:id="rId22"/>
    <p:sldId id="326" r:id="rId23"/>
    <p:sldId id="323" r:id="rId24"/>
    <p:sldId id="327" r:id="rId25"/>
    <p:sldId id="329" r:id="rId26"/>
    <p:sldId id="331" r:id="rId27"/>
    <p:sldId id="328" r:id="rId28"/>
    <p:sldId id="307" r:id="rId29"/>
    <p:sldId id="330" r:id="rId30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000099"/>
    <a:srgbClr val="0033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8E9DD9-6A1A-44C3-8E49-479F797EFA3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951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BDAB8-22C3-4F19-A22E-3C473C4DE038}" type="slidenum">
              <a:rPr lang="nl-NL"/>
              <a:pPr/>
              <a:t>1</a:t>
            </a:fld>
            <a:endParaRPr lang="nl-NL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78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E8CED-F7D0-4343-BEF2-2BCD5C54704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80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4B8CF-DBA5-4F38-B719-6017F44F7D7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15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D883-91F7-42DB-81BA-DF8A5688B12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38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212AC-508A-4F0C-823F-C6A7C1B5CFB3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47695"/>
            <a:ext cx="792088" cy="2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5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37B11-9A17-4BA0-ABA6-A45F21B3BDD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28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602B9-9AD9-48BF-9C02-42EB6E40A88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05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176D7-0A86-48B9-A275-E57471A80F0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52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5956E-52BD-4569-8C2E-21D2E7F9643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56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E6977-1964-49C1-B9E9-ED8420AF2BF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97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0952E-63ED-4A3F-9AA5-DF2499D87D3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33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C9BFD-8AA2-4B1B-BCD2-B38529FEC4D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38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5850EC-F096-4430-ABA1-08F94FB9BF36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1447800"/>
            <a:ext cx="8610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nl/url?sa=i&amp;source=images&amp;cd=&amp;cad=rja&amp;docid=bKSzve7AbzVf7M&amp;tbnid=wWOK8OVLyetmMM:&amp;ved=0CAgQjRwwAA&amp;url=http://www.dewillem.org/fss/Oefeningen/bloedsomloop/bloedsomloop.htm&amp;ei=ECyGUdrgBITz0gWLm4GQBQ&amp;psig=AFQjCNFQ4de7nbijEF4LbOJ_Gh_ZTUMqtA&amp;ust=136783400016920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nl/url?sa=i&amp;source=images&amp;cd=&amp;cad=rja&amp;docid=bKSzve7AbzVf7M&amp;tbnid=wWOK8OVLyetmMM:&amp;ved=0CAgQjRwwAA&amp;url=http://www.dewillem.org/fss/Oefeningen/bloedsomloop/bloedsomloop.htm&amp;ei=ECyGUdrgBITz0gWLm4GQBQ&amp;psig=AFQjCNFQ4de7nbijEF4LbOJ_Gh_ZTUMqtA&amp;ust=136783400016920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nl-NL" dirty="0" smtClean="0"/>
              <a:t>Het hoofd en het hart</a:t>
            </a:r>
            <a:endParaRPr lang="nl-N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2780928"/>
            <a:ext cx="6400800" cy="1752600"/>
          </a:xfrm>
        </p:spPr>
        <p:txBody>
          <a:bodyPr/>
          <a:lstStyle/>
          <a:p>
            <a:pPr algn="l"/>
            <a:r>
              <a:rPr lang="nl-NL" dirty="0"/>
              <a:t>F.C. Visser</a:t>
            </a:r>
          </a:p>
          <a:p>
            <a:pPr algn="l"/>
            <a:r>
              <a:rPr lang="nl-NL" dirty="0" smtClean="0"/>
              <a:t>Stichting CardioZorg</a:t>
            </a:r>
          </a:p>
          <a:p>
            <a:pPr algn="l"/>
            <a:r>
              <a:rPr lang="nl-NL" dirty="0" smtClean="0"/>
              <a:t>Amsterdam</a:t>
            </a:r>
            <a:endParaRPr lang="nl-NL" dirty="0"/>
          </a:p>
        </p:txBody>
      </p:sp>
      <p:pic>
        <p:nvPicPr>
          <p:cNvPr id="6" name="Picture 205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40"/>
          <a:stretch/>
        </p:blipFill>
        <p:spPr bwMode="auto">
          <a:xfrm>
            <a:off x="323528" y="6021288"/>
            <a:ext cx="1540198" cy="65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De bloeddoorstroming van de hersenen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Meerdere wetenschappelijke onderzoeken hebben aangetoond dat de doorstroming van de hersenen verminderd kan zijn bij CVS patiënten</a:t>
            </a:r>
          </a:p>
          <a:p>
            <a:endParaRPr lang="nl-NL" sz="2400" dirty="0" smtClean="0"/>
          </a:p>
          <a:p>
            <a:r>
              <a:rPr lang="nl-NL" sz="2400" dirty="0" smtClean="0"/>
              <a:t>Bij al deze onderzoeken werden patiënten </a:t>
            </a:r>
            <a:r>
              <a:rPr lang="nl-NL" sz="2400" b="1" dirty="0" smtClean="0"/>
              <a:t>liggend</a:t>
            </a:r>
            <a:r>
              <a:rPr lang="nl-NL" sz="2400" dirty="0" smtClean="0"/>
              <a:t> onderzocht…..</a:t>
            </a:r>
          </a:p>
          <a:p>
            <a:endParaRPr lang="nl-NL" sz="2400" dirty="0" smtClean="0"/>
          </a:p>
          <a:p>
            <a:r>
              <a:rPr lang="nl-NL" sz="2400" dirty="0" smtClean="0"/>
              <a:t>Veel klachten ontstaan bij gaan staan, bij staan en bij inspanning zoals wandelen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5279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Meting van de bloeddoorstroming van de hersenen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4114800"/>
          </a:xfrm>
        </p:spPr>
        <p:txBody>
          <a:bodyPr/>
          <a:lstStyle/>
          <a:p>
            <a:r>
              <a:rPr lang="nl-NL" sz="2400" dirty="0" smtClean="0"/>
              <a:t>Liggende </a:t>
            </a:r>
            <a:r>
              <a:rPr lang="nl-NL" sz="2400" dirty="0" err="1" smtClean="0"/>
              <a:t>vs</a:t>
            </a:r>
            <a:r>
              <a:rPr lang="nl-NL" sz="2400" dirty="0" smtClean="0"/>
              <a:t> zittende meting van de hersendoorstroming</a:t>
            </a:r>
          </a:p>
          <a:p>
            <a:endParaRPr lang="nl-NL" sz="2400" dirty="0" smtClean="0"/>
          </a:p>
          <a:p>
            <a:r>
              <a:rPr lang="nl-NL" sz="2400" dirty="0" smtClean="0"/>
              <a:t>Liggende </a:t>
            </a:r>
            <a:r>
              <a:rPr lang="nl-NL" sz="2400" dirty="0" err="1" smtClean="0"/>
              <a:t>vs</a:t>
            </a:r>
            <a:r>
              <a:rPr lang="nl-NL" sz="2400" dirty="0" smtClean="0"/>
              <a:t> staande meting</a:t>
            </a:r>
          </a:p>
          <a:p>
            <a:endParaRPr lang="nl-NL" sz="2400" dirty="0"/>
          </a:p>
          <a:p>
            <a:r>
              <a:rPr lang="nl-NL" sz="2400" dirty="0" smtClean="0"/>
              <a:t>Bloeddoorstroming bij inspanning</a:t>
            </a:r>
          </a:p>
          <a:p>
            <a:endParaRPr lang="nl-NL" sz="2400" dirty="0"/>
          </a:p>
          <a:p>
            <a:r>
              <a:rPr lang="nl-NL" sz="2400" dirty="0" smtClean="0"/>
              <a:t>Tijdens een kanteltafel test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248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914400"/>
          </a:xfrm>
        </p:spPr>
        <p:txBody>
          <a:bodyPr/>
          <a:lstStyle/>
          <a:p>
            <a:r>
              <a:rPr lang="nl-NL" sz="2800" dirty="0" smtClean="0"/>
              <a:t>Hoe wordt de bloeddoorstroming gemeten?</a:t>
            </a:r>
            <a:br>
              <a:rPr lang="nl-NL" sz="2800" dirty="0" smtClean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Met Doppler echografie</a:t>
            </a:r>
            <a:endParaRPr lang="nl-NL" sz="28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197023"/>
            <a:ext cx="3528393" cy="28881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167761"/>
            <a:ext cx="3960440" cy="29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van een opname</a:t>
            </a: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t="10288" r="54081" b="36378"/>
          <a:stretch/>
        </p:blipFill>
        <p:spPr bwMode="auto">
          <a:xfrm>
            <a:off x="548996" y="1556792"/>
            <a:ext cx="3518948" cy="463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00" y="1556793"/>
            <a:ext cx="3467232" cy="46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4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Berekening van de bloedstroom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556792"/>
            <a:ext cx="6838528" cy="4752528"/>
          </a:xfrm>
        </p:spPr>
        <p:txBody>
          <a:bodyPr/>
          <a:lstStyle/>
          <a:p>
            <a:pPr algn="ctr"/>
            <a:r>
              <a:rPr lang="nl-NL" dirty="0" smtClean="0"/>
              <a:t>De bloedstroom is:</a:t>
            </a:r>
          </a:p>
          <a:p>
            <a:pPr marL="457200" lvl="1" indent="0" algn="ctr">
              <a:buNone/>
            </a:pPr>
            <a:r>
              <a:rPr lang="nl-NL" sz="2400" dirty="0" smtClean="0"/>
              <a:t>oppervlakte van het bloedvat </a:t>
            </a:r>
          </a:p>
          <a:p>
            <a:pPr marL="457200" lvl="1" indent="0" algn="ctr">
              <a:buNone/>
            </a:pPr>
            <a:r>
              <a:rPr lang="nl-NL" sz="2400" dirty="0" smtClean="0"/>
              <a:t>maal</a:t>
            </a:r>
          </a:p>
          <a:p>
            <a:pPr marL="457200" lvl="1" indent="0" algn="ctr">
              <a:buNone/>
            </a:pPr>
            <a:r>
              <a:rPr lang="nl-NL" sz="2400" dirty="0" smtClean="0"/>
              <a:t>de stroomsnelheid</a:t>
            </a:r>
          </a:p>
          <a:p>
            <a:pPr marL="0" indent="0" algn="ctr">
              <a:buNone/>
            </a:pPr>
            <a:r>
              <a:rPr lang="nl-NL" sz="2400" dirty="0" smtClean="0"/>
              <a:t>Bloedstroom van de 4 slagaders opgeteld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r>
              <a:rPr lang="nl-NL" sz="2400" dirty="0" smtClean="0"/>
              <a:t>Normale bloedstroom naar het hoofd:</a:t>
            </a:r>
          </a:p>
          <a:p>
            <a:pPr marL="0" indent="0">
              <a:buNone/>
            </a:pPr>
            <a:r>
              <a:rPr lang="nl-NL" sz="2800" dirty="0" smtClean="0"/>
              <a:t>650</a:t>
            </a:r>
            <a:r>
              <a:rPr lang="nl-NL" sz="2400" dirty="0" smtClean="0"/>
              <a:t> ml per minuut (13% van totale bloedstroom) </a:t>
            </a:r>
          </a:p>
          <a:p>
            <a:r>
              <a:rPr lang="nl-NL" sz="2400" dirty="0" smtClean="0"/>
              <a:t>Grote verschillen tussen mensen</a:t>
            </a:r>
          </a:p>
          <a:p>
            <a:endParaRPr lang="nl-NL" dirty="0" smtClean="0"/>
          </a:p>
          <a:p>
            <a:pPr marL="457200" lvl="1" indent="0" algn="ctr">
              <a:buNone/>
            </a:pPr>
            <a:endParaRPr lang="nl-NL" dirty="0" smtClean="0"/>
          </a:p>
          <a:p>
            <a:pPr marL="457200" lvl="1" indent="0" algn="ctr"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2603478" cy="343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0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Verschil in bloedstroom naar het hoofd tussen liggen en zitten</a:t>
            </a:r>
            <a:endParaRPr lang="nl-N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407047" cy="47489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095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Verschil in bloedstroom naar het hoofd tussen liggen en </a:t>
            </a:r>
            <a:r>
              <a:rPr lang="nl-NL" sz="2800" dirty="0" smtClean="0"/>
              <a:t>staan</a:t>
            </a:r>
            <a:endParaRPr lang="nl-NL" sz="28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3" y="1700808"/>
            <a:ext cx="7926331" cy="4680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714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Bloedstroom naar het hoofd </a:t>
            </a:r>
            <a:br>
              <a:rPr lang="nl-NL" sz="2800" dirty="0" smtClean="0"/>
            </a:br>
            <a:r>
              <a:rPr lang="nl-NL" sz="2800" dirty="0" smtClean="0"/>
              <a:t>tijdens inspanning</a:t>
            </a:r>
            <a:endParaRPr lang="nl-NL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94"/>
          <a:stretch/>
        </p:blipFill>
        <p:spPr bwMode="auto">
          <a:xfrm>
            <a:off x="187699" y="2506051"/>
            <a:ext cx="3698308" cy="24324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33" y="2492896"/>
            <a:ext cx="4949610" cy="24303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4" name="Tekstvak 3"/>
          <p:cNvSpPr txBox="1"/>
          <p:nvPr/>
        </p:nvSpPr>
        <p:spPr>
          <a:xfrm>
            <a:off x="395536" y="530120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Bloedstroom kan dalen tijdens inspanning bij CVS/ME </a:t>
            </a:r>
            <a:r>
              <a:rPr lang="nl-NL" dirty="0" err="1" smtClean="0">
                <a:solidFill>
                  <a:schemeClr val="bg1"/>
                </a:solidFill>
                <a:latin typeface="+mn-lt"/>
              </a:rPr>
              <a:t>patienten</a:t>
            </a:r>
            <a:r>
              <a:rPr lang="nl-NL" dirty="0" smtClean="0">
                <a:solidFill>
                  <a:schemeClr val="bg1"/>
                </a:solidFill>
                <a:latin typeface="+mn-lt"/>
              </a:rPr>
              <a:t>: is abnormaal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40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Bloedstroom naar het hoofd </a:t>
            </a:r>
            <a:br>
              <a:rPr lang="nl-NL" sz="2800" dirty="0" smtClean="0"/>
            </a:br>
            <a:r>
              <a:rPr lang="nl-NL" sz="2800" dirty="0" smtClean="0"/>
              <a:t>tijdens de kanteltafel test </a:t>
            </a:r>
            <a:r>
              <a:rPr lang="nl-NL" sz="2800" i="1" dirty="0" smtClean="0"/>
              <a:t>zonder afwijkingen</a:t>
            </a:r>
            <a:br>
              <a:rPr lang="nl-NL" sz="2800" i="1" dirty="0" smtClean="0"/>
            </a:br>
            <a:r>
              <a:rPr lang="nl-NL" sz="2800" dirty="0" smtClean="0"/>
              <a:t>van bloeddruk of pols</a:t>
            </a:r>
            <a:endParaRPr lang="nl-NL" sz="28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46" y="1550100"/>
            <a:ext cx="7816472" cy="4896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205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“Orthostatische intolerantie klachten”</a:t>
            </a:r>
            <a:br>
              <a:rPr lang="nl-NL" sz="2800" dirty="0" smtClean="0"/>
            </a:br>
            <a:r>
              <a:rPr lang="nl-NL" sz="2800" dirty="0" smtClean="0"/>
              <a:t>= staan niet goed kunnen verdragen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08520" y="1981200"/>
            <a:ext cx="8928992" cy="4876800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	Duizeligheid/lichtheid in het hoofd		Vermoeidheid</a:t>
            </a:r>
          </a:p>
          <a:p>
            <a:pPr marL="0" indent="0">
              <a:buNone/>
            </a:pPr>
            <a:r>
              <a:rPr lang="nl-NL" sz="2400" dirty="0" smtClean="0"/>
              <a:t>	Spierzwakte					Transpireren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Verminderde zicht				Gehoorstoornis</a:t>
            </a: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	Pijn in nek en schouders			Borstpijn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Kortademigheid				Rugpijn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Misselijkheid					Buikpijn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Tintelingen					Koude handen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Blauwe huid					Hoofdpijn</a:t>
            </a:r>
          </a:p>
          <a:p>
            <a:pPr marL="0" indent="0">
              <a:buNone/>
            </a:pPr>
            <a:r>
              <a:rPr lang="nl-NL" sz="2400" dirty="0" smtClean="0"/>
              <a:t>	Hartkloppingen</a:t>
            </a:r>
            <a:endParaRPr lang="nl-NL" sz="2400" dirty="0"/>
          </a:p>
          <a:p>
            <a:pPr marL="0" indent="0">
              <a:buNone/>
            </a:pPr>
            <a:r>
              <a:rPr lang="nl-NL" sz="2000" b="1" dirty="0" smtClean="0"/>
              <a:t>      Allemaal klachten die kunnen passen bij orthostatische intolerantie!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13727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</a:t>
            </a:r>
            <a:endParaRPr lang="nl-NL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 smtClean="0"/>
              <a:t>Veel CVS/ME </a:t>
            </a:r>
            <a:r>
              <a:rPr lang="nl-NL" sz="2400" dirty="0" err="1" smtClean="0"/>
              <a:t>patienten</a:t>
            </a:r>
            <a:r>
              <a:rPr lang="nl-NL" sz="2400" dirty="0" smtClean="0"/>
              <a:t> hebben klachten van:</a:t>
            </a:r>
          </a:p>
          <a:p>
            <a:endParaRPr lang="nl-NL" sz="2000" dirty="0" smtClean="0"/>
          </a:p>
          <a:p>
            <a:pPr lvl="1"/>
            <a:r>
              <a:rPr lang="nl-NL" sz="2400" dirty="0" smtClean="0"/>
              <a:t>Duizeligheid/licht in het hoofd bij staan, overeind komen, lopen</a:t>
            </a:r>
          </a:p>
          <a:p>
            <a:pPr lvl="1"/>
            <a:r>
              <a:rPr lang="nl-NL" sz="2400" dirty="0" smtClean="0"/>
              <a:t>Verwardheid, niet goed uit woorden komen</a:t>
            </a:r>
          </a:p>
          <a:p>
            <a:pPr lvl="1"/>
            <a:r>
              <a:rPr lang="nl-NL" sz="2400" dirty="0" smtClean="0"/>
              <a:t>Minder goed zien bij vermoeidheid</a:t>
            </a:r>
          </a:p>
          <a:p>
            <a:pPr lvl="1"/>
            <a:r>
              <a:rPr lang="nl-NL" sz="2400" dirty="0" smtClean="0"/>
              <a:t>Koude handen en voeten</a:t>
            </a:r>
          </a:p>
          <a:p>
            <a:pPr lvl="1"/>
            <a:r>
              <a:rPr lang="nl-NL" sz="2400" dirty="0" smtClean="0"/>
              <a:t>Hartkloppingen, hoge hartslag bij geringe inspanning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Orthostatisch intolerantie heeft te maken met bloedstroom naar het hoofd</a:t>
            </a:r>
            <a:endParaRPr lang="nl-NL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2" y="1556792"/>
            <a:ext cx="7883522" cy="4896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461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Verklaring voor de afwijkende bloedstroom tijdens zitten, staan en inspanning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Verminderde hoeveelheid bloed in lichaam</a:t>
            </a:r>
          </a:p>
          <a:p>
            <a:endParaRPr lang="nl-NL" sz="2800" dirty="0" smtClean="0"/>
          </a:p>
          <a:p>
            <a:r>
              <a:rPr lang="nl-NL" sz="2800" dirty="0" smtClean="0"/>
              <a:t>Achterblijven van bloed in de benen en buik bij zitten en staan</a:t>
            </a:r>
          </a:p>
          <a:p>
            <a:endParaRPr lang="nl-NL" sz="2800" dirty="0" smtClean="0"/>
          </a:p>
          <a:p>
            <a:r>
              <a:rPr lang="nl-NL" sz="2800" dirty="0" smtClean="0"/>
              <a:t>Abnormale regeling van de bloedstroom </a:t>
            </a:r>
            <a:r>
              <a:rPr lang="nl-NL" sz="2800" i="1" dirty="0" smtClean="0"/>
              <a:t>naar</a:t>
            </a:r>
            <a:r>
              <a:rPr lang="nl-NL" sz="2800" dirty="0" smtClean="0"/>
              <a:t> de hersenen </a:t>
            </a:r>
            <a:r>
              <a:rPr lang="nl-NL" sz="2800" i="1" dirty="0" smtClean="0"/>
              <a:t>door</a:t>
            </a:r>
            <a:r>
              <a:rPr lang="nl-NL" sz="2800" dirty="0" smtClean="0"/>
              <a:t> de hersenen zelf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552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914400"/>
          </a:xfrm>
        </p:spPr>
        <p:txBody>
          <a:bodyPr/>
          <a:lstStyle/>
          <a:p>
            <a:r>
              <a:rPr lang="nl-NL" sz="2800" dirty="0"/>
              <a:t>Achterblijven van bloed in de benen en buik bij zitten en staan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3153"/>
            <a:ext cx="7304368" cy="4940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834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Vragen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5112568"/>
          </a:xfrm>
        </p:spPr>
        <p:txBody>
          <a:bodyPr/>
          <a:lstStyle/>
          <a:p>
            <a:r>
              <a:rPr lang="nl-NL" sz="2400" dirty="0" smtClean="0"/>
              <a:t>Is deze daling van de bloedstroom naar de hersenen karakteristiek voor CVS/ME?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000" dirty="0" smtClean="0">
                <a:latin typeface="Bookman Old Style" pitchFamily="18" charset="0"/>
              </a:rPr>
              <a:t>Waarschijnlijk niet</a:t>
            </a:r>
            <a:endParaRPr lang="nl-NL" sz="2000" dirty="0" smtClean="0"/>
          </a:p>
          <a:p>
            <a:endParaRPr lang="nl-NL" sz="2400" dirty="0" smtClean="0"/>
          </a:p>
          <a:p>
            <a:r>
              <a:rPr lang="nl-NL" sz="2400" dirty="0" smtClean="0"/>
              <a:t>Geldt deze daling voor elke CVS/ME </a:t>
            </a:r>
            <a:r>
              <a:rPr lang="nl-NL" sz="2400" dirty="0" err="1" smtClean="0"/>
              <a:t>patient</a:t>
            </a:r>
            <a:r>
              <a:rPr lang="nl-NL" sz="2400" dirty="0" smtClean="0"/>
              <a:t>?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000" dirty="0" smtClean="0">
                <a:latin typeface="Bookman Old Style" pitchFamily="18" charset="0"/>
              </a:rPr>
              <a:t>Nee, er is een grote variatie van normaal tot 	afwijkend</a:t>
            </a:r>
          </a:p>
          <a:p>
            <a:endParaRPr lang="nl-NL" sz="2400" dirty="0" smtClean="0"/>
          </a:p>
          <a:p>
            <a:r>
              <a:rPr lang="nl-NL" sz="2400" dirty="0" smtClean="0"/>
              <a:t>Is deze daling van de bloedstroom schadelijk op de lange termijn?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000" dirty="0" smtClean="0">
                <a:latin typeface="Bookman Old Style" pitchFamily="18" charset="0"/>
              </a:rPr>
              <a:t>Onbekend, kan alleen maar over gefilosofeerd worden</a:t>
            </a:r>
            <a:endParaRPr lang="nl-NL" sz="2000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70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Vragen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6" cy="4395192"/>
          </a:xfrm>
        </p:spPr>
        <p:txBody>
          <a:bodyPr/>
          <a:lstStyle/>
          <a:p>
            <a:r>
              <a:rPr lang="nl-NL" sz="2400" dirty="0" smtClean="0"/>
              <a:t>Leuk/niet leuk, maar wat moet ik ermee?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000" dirty="0" smtClean="0">
                <a:latin typeface="Bookman Old Style" pitchFamily="18" charset="0"/>
              </a:rPr>
              <a:t>Herkenning van klachten is belangrijk: inzicht is uitzicht</a:t>
            </a:r>
          </a:p>
          <a:p>
            <a:pPr marL="0" indent="0">
              <a:buNone/>
            </a:pPr>
            <a:endParaRPr lang="nl-NL" sz="2000" dirty="0">
              <a:latin typeface="Bookman Old Style" pitchFamily="18" charset="0"/>
            </a:endParaRPr>
          </a:p>
          <a:p>
            <a:r>
              <a:rPr lang="nl-NL" sz="2400" dirty="0" smtClean="0"/>
              <a:t>Kan ik orthostatische intolerantie klachten voorkomen?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000" dirty="0" smtClean="0">
                <a:latin typeface="Bookman Old Style" pitchFamily="18" charset="0"/>
              </a:rPr>
              <a:t>Er zijn wat trucjes om dit te voorkomen (Maurice de Graaf)</a:t>
            </a:r>
          </a:p>
          <a:p>
            <a:pPr marL="0" indent="0">
              <a:buNone/>
            </a:pPr>
            <a:endParaRPr lang="nl-NL" sz="2000" dirty="0">
              <a:latin typeface="Bookman Old Style" pitchFamily="18" charset="0"/>
            </a:endParaRPr>
          </a:p>
          <a:p>
            <a:r>
              <a:rPr lang="nl-NL" sz="2400" dirty="0" smtClean="0"/>
              <a:t>Kan de cerebrale bloedstroom daling behandeld worden?</a:t>
            </a:r>
          </a:p>
          <a:p>
            <a:pPr marL="0" indent="0">
              <a:buNone/>
            </a:pPr>
            <a:r>
              <a:rPr lang="nl-NL" sz="2000" dirty="0">
                <a:latin typeface="Bookman Old Style" pitchFamily="18" charset="0"/>
              </a:rPr>
              <a:t>	</a:t>
            </a:r>
            <a:r>
              <a:rPr lang="nl-NL" sz="2000" dirty="0" smtClean="0">
                <a:latin typeface="Bookman Old Style" pitchFamily="18" charset="0"/>
              </a:rPr>
              <a:t>We zijn aan het onderzoeken of sportcompressie kousen 	en medicamenten (clonidine) gunstig kunnen werken</a:t>
            </a:r>
            <a:endParaRPr lang="nl-NL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err="1" smtClean="0"/>
              <a:t>Postural</a:t>
            </a:r>
            <a:r>
              <a:rPr lang="nl-NL" sz="2800" dirty="0" smtClean="0"/>
              <a:t> </a:t>
            </a:r>
            <a:r>
              <a:rPr lang="nl-NL" sz="2800" dirty="0" err="1" smtClean="0"/>
              <a:t>orthostatic</a:t>
            </a:r>
            <a:r>
              <a:rPr lang="nl-NL" sz="2800" dirty="0" smtClean="0"/>
              <a:t> </a:t>
            </a:r>
            <a:r>
              <a:rPr lang="nl-NL" sz="2800" dirty="0" err="1" smtClean="0"/>
              <a:t>tachycardia</a:t>
            </a:r>
            <a:r>
              <a:rPr lang="nl-NL" sz="2800" dirty="0" smtClean="0"/>
              <a:t> </a:t>
            </a:r>
            <a:r>
              <a:rPr lang="nl-NL" sz="2800" dirty="0" err="1" smtClean="0"/>
              <a:t>syndrome</a:t>
            </a:r>
            <a:r>
              <a:rPr lang="nl-NL" sz="2800" dirty="0" smtClean="0"/>
              <a:t>:</a:t>
            </a:r>
            <a:br>
              <a:rPr lang="nl-NL" sz="2800" dirty="0" smtClean="0"/>
            </a:br>
            <a:r>
              <a:rPr lang="nl-NL" sz="2800" dirty="0" smtClean="0"/>
              <a:t>“POTS”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81200"/>
            <a:ext cx="8208912" cy="4114800"/>
          </a:xfrm>
        </p:spPr>
        <p:txBody>
          <a:bodyPr/>
          <a:lstStyle/>
          <a:p>
            <a:r>
              <a:rPr lang="nl-NL" sz="2400" dirty="0" smtClean="0"/>
              <a:t>Stijging van de hartslag &gt; 30 slagen/min zonder belangrijke bloeddruk daling binnen 10 min na kantelen</a:t>
            </a:r>
            <a:endParaRPr lang="nl-N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15" y="2924944"/>
            <a:ext cx="6080413" cy="347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6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Oorzaken van/verbanden met POTS: </a:t>
            </a:r>
            <a:br>
              <a:rPr lang="nl-NL" sz="2800" dirty="0" smtClean="0"/>
            </a:br>
            <a:r>
              <a:rPr lang="nl-NL" sz="2800" smtClean="0"/>
              <a:t>een veelvoud!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395192"/>
          </a:xfrm>
        </p:spPr>
        <p:txBody>
          <a:bodyPr/>
          <a:lstStyle/>
          <a:p>
            <a:r>
              <a:rPr lang="nl-NL" sz="2000" dirty="0" smtClean="0"/>
              <a:t>CVS/ME				MS</a:t>
            </a:r>
          </a:p>
          <a:p>
            <a:r>
              <a:rPr lang="nl-NL" sz="2000" dirty="0" smtClean="0"/>
              <a:t>IJzer gebrek				Vit D tekort</a:t>
            </a:r>
          </a:p>
          <a:p>
            <a:r>
              <a:rPr lang="nl-NL" sz="2000" dirty="0" smtClean="0"/>
              <a:t>Genetisch (SLC6A2 gen)		Sterke stress zenuw prikkeling</a:t>
            </a:r>
          </a:p>
          <a:p>
            <a:r>
              <a:rPr lang="nl-NL" sz="2000" dirty="0" smtClean="0"/>
              <a:t>Vaatvernauwing			Conditie gebrek</a:t>
            </a:r>
          </a:p>
          <a:p>
            <a:r>
              <a:rPr lang="nl-NL" sz="2000" dirty="0" err="1" smtClean="0"/>
              <a:t>Ondervulling</a:t>
            </a:r>
            <a:r>
              <a:rPr lang="nl-NL" sz="2000" dirty="0" smtClean="0"/>
              <a:t>				Medicamenten</a:t>
            </a:r>
          </a:p>
          <a:p>
            <a:r>
              <a:rPr lang="nl-NL" sz="2000" dirty="0" smtClean="0"/>
              <a:t>Fibromyalgie				Grote vaten operatie</a:t>
            </a:r>
          </a:p>
          <a:p>
            <a:r>
              <a:rPr lang="nl-NL" sz="2000" dirty="0" smtClean="0"/>
              <a:t>Enzymen bij bloeddruk regeling	</a:t>
            </a:r>
            <a:r>
              <a:rPr lang="nl-NL" sz="2000" dirty="0" err="1" smtClean="0"/>
              <a:t>Lyme</a:t>
            </a:r>
            <a:r>
              <a:rPr lang="nl-NL" sz="2000" dirty="0" smtClean="0"/>
              <a:t> infectie</a:t>
            </a:r>
          </a:p>
          <a:p>
            <a:r>
              <a:rPr lang="nl-NL" sz="2000" dirty="0" smtClean="0"/>
              <a:t>Paniek aanval			Bijnier tumor</a:t>
            </a:r>
          </a:p>
          <a:p>
            <a:r>
              <a:rPr lang="nl-NL" sz="2000" dirty="0" smtClean="0"/>
              <a:t>Psychiatrische ziekten		Hyperventilatie</a:t>
            </a:r>
          </a:p>
          <a:p>
            <a:r>
              <a:rPr lang="nl-NL" sz="2000" dirty="0" smtClean="0"/>
              <a:t>Bindweefsel ziekten			</a:t>
            </a:r>
            <a:r>
              <a:rPr lang="nl-NL" sz="2000" dirty="0" smtClean="0"/>
              <a:t>Vrouwelijke </a:t>
            </a:r>
            <a:r>
              <a:rPr lang="nl-NL" sz="2000" dirty="0" smtClean="0"/>
              <a:t>hormonen</a:t>
            </a:r>
          </a:p>
          <a:p>
            <a:r>
              <a:rPr lang="nl-NL" sz="2000" dirty="0" smtClean="0"/>
              <a:t>Afweer processen</a:t>
            </a:r>
          </a:p>
          <a:p>
            <a:endParaRPr lang="nl-NL" sz="2000" dirty="0"/>
          </a:p>
          <a:p>
            <a:r>
              <a:rPr lang="nl-NL" sz="2400" b="1" dirty="0" smtClean="0"/>
              <a:t>Dus: nog heel veel onbekend!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744771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Boodschappen om mee naar huis te nemen</a:t>
            </a:r>
          </a:p>
        </p:txBody>
      </p:sp>
      <p:pic>
        <p:nvPicPr>
          <p:cNvPr id="6146" name="Picture 2" descr="C:\Users\Frans\Documents\voordrachten\Figuren\brains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357105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043608" y="162880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</a:rPr>
              <a:t>It’s a </a:t>
            </a:r>
            <a:r>
              <a:rPr lang="nl-NL" sz="3200" b="1" dirty="0" err="1" smtClean="0">
                <a:solidFill>
                  <a:schemeClr val="bg1"/>
                </a:solidFill>
              </a:rPr>
              <a:t>messy</a:t>
            </a:r>
            <a:r>
              <a:rPr lang="nl-NL" sz="3200" b="1" dirty="0" smtClean="0">
                <a:solidFill>
                  <a:schemeClr val="bg1"/>
                </a:solidFill>
              </a:rPr>
              <a:t> </a:t>
            </a:r>
            <a:r>
              <a:rPr lang="nl-NL" sz="3200" b="1" dirty="0" err="1" smtClean="0">
                <a:solidFill>
                  <a:schemeClr val="bg1"/>
                </a:solidFill>
              </a:rPr>
              <a:t>brain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Boodschappen om mee naar huis te nemen</a:t>
            </a:r>
            <a:br>
              <a:rPr lang="nl-NL" sz="2400" dirty="0" smtClean="0"/>
            </a:br>
            <a:r>
              <a:rPr lang="nl-NL" sz="2800" dirty="0" smtClean="0"/>
              <a:t>bij CVS/ME: </a:t>
            </a:r>
            <a:endParaRPr lang="nl-NL" sz="28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4395192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nl-NL" sz="2400" dirty="0" smtClean="0"/>
              <a:t>Orthostatische intolerantie klachten komen vaak voor en zijn zeer veelzijdig van aard</a:t>
            </a:r>
          </a:p>
          <a:p>
            <a:pPr marL="514350" indent="-514350">
              <a:buFont typeface="+mj-lt"/>
              <a:buAutoNum type="arabicParenR"/>
            </a:pPr>
            <a:r>
              <a:rPr lang="nl-NL" sz="2400" dirty="0" smtClean="0"/>
              <a:t>De hoeveelheid bloed in het lichaam kan verminderd zijn: “verborgen bloedarmoede”</a:t>
            </a:r>
          </a:p>
          <a:p>
            <a:pPr marL="514350" indent="-514350">
              <a:buFont typeface="+mj-lt"/>
              <a:buAutoNum type="arabicParenR"/>
            </a:pPr>
            <a:r>
              <a:rPr lang="nl-NL" sz="2400" dirty="0" smtClean="0"/>
              <a:t>Bij </a:t>
            </a:r>
            <a:r>
              <a:rPr lang="nl-NL" sz="2400" dirty="0" err="1" smtClean="0"/>
              <a:t>patienten</a:t>
            </a:r>
            <a:r>
              <a:rPr lang="nl-NL" sz="2400" dirty="0" smtClean="0"/>
              <a:t> met orthostatische intolerantie is de hersendoorstroming bij staan verlaagd</a:t>
            </a:r>
          </a:p>
          <a:p>
            <a:pPr marL="514350" indent="-514350">
              <a:buFont typeface="+mj-lt"/>
              <a:buAutoNum type="arabicParenR"/>
            </a:pPr>
            <a:r>
              <a:rPr lang="nl-NL" sz="2400" dirty="0" smtClean="0"/>
              <a:t>Maar ook </a:t>
            </a:r>
            <a:r>
              <a:rPr lang="nl-NL" sz="2400" dirty="0" err="1" smtClean="0"/>
              <a:t>patienten</a:t>
            </a:r>
            <a:r>
              <a:rPr lang="nl-NL" sz="2400" dirty="0" smtClean="0"/>
              <a:t> zonder orthostatisch intolerantie kunnen bij zitten en staan een verlaagde bloedstroom hebben</a:t>
            </a:r>
          </a:p>
          <a:p>
            <a:pPr marL="514350" indent="-514350">
              <a:buFont typeface="+mj-lt"/>
              <a:buAutoNum type="arabicParenR"/>
            </a:pPr>
            <a:r>
              <a:rPr lang="nl-NL" sz="2400" dirty="0" smtClean="0"/>
              <a:t>De bijdrage van de bloedstroom afwijkingen aan CVS/ME klachten is nog grotendeels onbekend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92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Oorzaak van deze klachten?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Al deze klachten kunnen duiden op:</a:t>
            </a:r>
          </a:p>
          <a:p>
            <a:endParaRPr lang="nl-NL" sz="2400" dirty="0" smtClean="0"/>
          </a:p>
          <a:p>
            <a:pPr lvl="1"/>
            <a:r>
              <a:rPr lang="nl-NL" sz="2400" dirty="0" smtClean="0"/>
              <a:t>Verminderde circulatie/bloeddoorstroming van het lichaam</a:t>
            </a:r>
          </a:p>
          <a:p>
            <a:pPr lvl="1"/>
            <a:endParaRPr lang="nl-NL" sz="2400" dirty="0" smtClean="0"/>
          </a:p>
          <a:p>
            <a:pPr lvl="1"/>
            <a:r>
              <a:rPr lang="nl-NL" sz="2400" dirty="0" smtClean="0"/>
              <a:t>Verminderde bloeddoorstroming van het hoofd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809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bloedsomloop</a:t>
            </a:r>
            <a:endParaRPr lang="nl-N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4581" name="Picture 1029" descr="http://www.dewillem.org/fss/Oefeningen/bloedsomloop/bloedsomloop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92" y="1484784"/>
            <a:ext cx="4248539" cy="520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 van een verminderde bloedsomloop</a:t>
            </a:r>
            <a:endParaRPr lang="nl-NL" dirty="0"/>
          </a:p>
        </p:txBody>
      </p:sp>
      <p:sp>
        <p:nvSpPr>
          <p:cNvPr id="27652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894312" cy="4114800"/>
          </a:xfrm>
        </p:spPr>
        <p:txBody>
          <a:bodyPr/>
          <a:lstStyle/>
          <a:p>
            <a:r>
              <a:rPr lang="nl-NL" sz="2400" dirty="0" smtClean="0"/>
              <a:t>Slechte functie van het hart: hartfalen, hartklep afwijkingen</a:t>
            </a:r>
          </a:p>
          <a:p>
            <a:r>
              <a:rPr lang="nl-NL" sz="2400" dirty="0" smtClean="0"/>
              <a:t>Vernauwing grote vaten</a:t>
            </a:r>
          </a:p>
          <a:p>
            <a:r>
              <a:rPr lang="nl-NL" sz="2400" dirty="0" smtClean="0"/>
              <a:t>Slechte functie kleine vaten</a:t>
            </a:r>
          </a:p>
          <a:p>
            <a:r>
              <a:rPr lang="nl-NL" sz="2400" dirty="0" smtClean="0"/>
              <a:t>Slechte functie van de longen</a:t>
            </a:r>
          </a:p>
          <a:p>
            <a:r>
              <a:rPr lang="nl-NL" sz="2400" dirty="0" smtClean="0"/>
              <a:t>Bloedarmoede</a:t>
            </a:r>
          </a:p>
          <a:p>
            <a:endParaRPr lang="nl-NL" sz="2400" dirty="0"/>
          </a:p>
        </p:txBody>
      </p:sp>
      <p:pic>
        <p:nvPicPr>
          <p:cNvPr id="6" name="Picture 1029" descr="http://www.dewillem.org/fss/Oefeningen/bloedsomloop/bloedsomloop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02" y="1556792"/>
            <a:ext cx="276033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Al in 1998 toonde Bell en collega’s aan dat de hoeveelheid bloed (normaal 5 liter) bij CVS/ME </a:t>
            </a:r>
            <a:r>
              <a:rPr lang="nl-NL" sz="2400" dirty="0" err="1" smtClean="0"/>
              <a:t>patienten</a:t>
            </a:r>
            <a:r>
              <a:rPr lang="nl-NL" sz="2400" dirty="0" smtClean="0"/>
              <a:t> verminderd was</a:t>
            </a:r>
            <a:endParaRPr lang="nl-NL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4" y="1772815"/>
            <a:ext cx="105254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955050"/>
              </p:ext>
            </p:extLst>
          </p:nvPr>
        </p:nvGraphicFramePr>
        <p:xfrm>
          <a:off x="1907704" y="2132856"/>
          <a:ext cx="4749922" cy="364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r:id="rId3" imgW="5301000" imgH="4060800" progId="Prism4.Document">
                  <p:embed/>
                </p:oleObj>
              </mc:Choice>
              <mc:Fallback>
                <p:oleObj r:id="rId3" imgW="5301000" imgH="4060800" progId="Prism4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132856"/>
                        <a:ext cx="4749922" cy="3645024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Gevolgen van minder bloed:</a:t>
            </a:r>
            <a:br>
              <a:rPr lang="nl-NL" sz="2400" dirty="0" smtClean="0"/>
            </a:br>
            <a:r>
              <a:rPr lang="nl-NL" sz="2400" dirty="0" smtClean="0"/>
              <a:t>een verborgen bloedarmoede!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Het hart moet harder en sneller pompen om aan de bloed behoefte van de organen te voldoen: hartkloppingen</a:t>
            </a:r>
          </a:p>
          <a:p>
            <a:r>
              <a:rPr lang="nl-NL" sz="2400" dirty="0" err="1" smtClean="0"/>
              <a:t>Patienten</a:t>
            </a:r>
            <a:r>
              <a:rPr lang="nl-NL" sz="2400" dirty="0" smtClean="0"/>
              <a:t> kunnen daardoor zich minder inspannen: (aangetoond in wetenschappelijk onderzoek)</a:t>
            </a:r>
          </a:p>
          <a:p>
            <a:r>
              <a:rPr lang="nl-NL" sz="2400" dirty="0" smtClean="0"/>
              <a:t>Bij tekort trekt het bloed zich terug uit de huid: koude handen en voeten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888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Waarom wordt hier weinig aandacht aan besteed?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Uiterst ingewikkeld onderzoek om de hoeveelheid bloed in het lichaam te bepalen</a:t>
            </a:r>
          </a:p>
          <a:p>
            <a:r>
              <a:rPr lang="nl-NL" sz="2400" dirty="0" smtClean="0"/>
              <a:t>De reden van deze vermindering is onbekend </a:t>
            </a:r>
          </a:p>
          <a:p>
            <a:r>
              <a:rPr lang="nl-NL" sz="2400" dirty="0" smtClean="0"/>
              <a:t>Er zijn dus geen behandelingen hiervoor</a:t>
            </a:r>
          </a:p>
          <a:p>
            <a:r>
              <a:rPr lang="nl-NL" sz="2400" dirty="0" smtClean="0"/>
              <a:t>Duur van het onderzoek: 6-7 uur</a:t>
            </a:r>
          </a:p>
          <a:p>
            <a:r>
              <a:rPr lang="nl-NL" sz="2400" dirty="0" smtClean="0"/>
              <a:t>Zeer kostbaar ( +/- 2500 euro)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613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Het zit tussen de oren…</a:t>
            </a:r>
            <a:endParaRPr lang="nl-NL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981200"/>
            <a:ext cx="3404150" cy="4114800"/>
          </a:xfrm>
        </p:spPr>
      </p:pic>
      <p:sp>
        <p:nvSpPr>
          <p:cNvPr id="5" name="AutoShape 2" descr="data:image/jpeg;base64,/9j/4AAQSkZJRgABAQAAAQABAAD/2wCEAAkGBhQSERUUExQWFBUWFx8aGBgYGB8dFxwbHh8YIB4eIB8dHiYhHxwkHRsaIC8hJCcpLC0sHCExNTAqNSYrLCkBCQoKBQUFDQUFDSkYEhgpKSkpKSkpKSkpKSkpKSkpKSkpKSkpKSkpKSkpKSkpKSkpKSkpKSkpKSkpKSkpKSkpKf/AABEIAPAAqgMBIgACEQEDEQH/xAAcAAACAwEBAQEAAAAAAAAAAAAFBgMEBwgCAQD/xABSEAACAQIEBAMFBAUGCggGAwABAgMEEQAFEiEGEzFBIlFhBxQycYEjQlKRM2JyobFDc4KSorIVFiQ0U2ODk8HSFyVEVHSzwtFkdYSjpPEINUb/xAAUAQEAAAAAAAAAAAAAAAAAAAAA/8QAFBEBAAAAAAAAAAAAAAAAAAAAAP/aAAwDAQACEQMRAD8AZ+LqysSrlEBr3jWKNwlNydKk6wQeajMSdIOlQe59MLFNxxPKxQHPC46qsVPcfM8kEfUYes542pMvzCf3qUxl6eEoNLNq0tUA2sDvuMDKXjSvzGNpKGneOG5VWJiEjFdjvIxC7/d0N0+LABPfc8/kYcw36c6Wlt9RyL4lfiPOl+Knru3wpTMOm/SLFh6St396quS3lNmQi/IQwrihPSSKN8wp3H/zidLfne/zv9MBFU8Q8Q9Yaeq/2qQHb5LGpB+uI6PiPiBbmpgrbX6wxwXH9ExMT+Yx6pqhu1QsnYGPNqtt/QiJlPysTiWWmrpdtM0yD7sktY0f1+zpw31JwEo45ql2lfN4vMtQQkD6hen0x+PHlW20MmaSjsRl0X7ySL7b9sUVyuVzphn5EnTRSFRpt/8AXG/1H0wWyqkr0kVZ5qqRR1EdRGJr22Ghqhw1/kDgKo4zzDYyf4WX0TLoT++5/hitmHH9eo+yTN2Pm9JCg/dC+GiOpro7f5VVabWBky4yOBfqWjk0lum+nAyb3hNJbOqq97aZKCVVY9h4VUg/I3wC7BxnnkpBR2jQb6ZIlEhHfcQBb9umCcXHlUCVllzO67FoqSGSM7dQdANvpi+ldW6hyK1FbbeX3l0P9GSHa4/W2/fizFUZkSeZXxyA7LyyKY3v0HNpnVvIeIYAUnHERPizmvh7fa0kYA+ZENsE6XOIZNxxIbeqwKfrqQfwxcOd5rTi6UstdGeqyNCJF9VkiJWRfQxgjzwv51xnRHetyGZWPdoVuT+1Zbj1vgGGKVD/AP6K49HpAf3piKrzumi+PiGT+j7s/wC5YThKrsxyEadOVTq7HYSsYYr/AKztJYD5A4t0eeUqsFpcjo6l77LDOJyPVjyCAPUnAHV41pR04hlt+tBGT+fIH8MU5faApkMVJmGY1sh7Q00DKP60S2Hrj573VEkS5TTUu+wGXvUkj9qKy/Q26YknkIUJJHGt+nvMNPAlv1KZElqG+Vx8xgPsk2fP4kirAPJp6RCR+yKc2/PHuLMs5j2nTMNu8K0k23+7U4lgyeeS+iGY3Fi0NFTUqkW7tUlpCLbdBiRuFar4jFmAIHVKmkZvyMYF+vTzwFzhjOqupqREaiujCjU4noI47gW8PMGwY3226X+eF5/aDmYJCEul/CxjS7L2PTuN8WgIWqEjmrqilq0YaEq4lRXU9VYxlY5LjoysCCfW2AuXUKcqPw/cXqzX6D1wD5XcTUlJmFSlTKiO8MJj1WBOhZtwxGlTfpe25wu5NmOWpCr1dFHa1zPqhqDvvaRojr12O7Fdz136ulTw7BVVk4nhjlXRCSJBe2048PkemI/+iTKr39yj/NrflqtgFCs9rWUwkJRwQsx++0QihUebEIXb5Kpv54ojifN6tteXQxOg/lBSiKI/sNM2pz62XvtjWcs4ZpacAQ08UYHTSig/na5P1xLm+eQUsfMqJUiTzdrX9B3J9Bc4DJG4J4hrWHvVaKZLbhHt9NMVgT82tj7X+wKpl8LZo8iDoJEdv3GUjDTmPtJnYK9FQSzQ33mnYU8RW2xUyb2vbci2FxvaVms0hRIqOnA6tr52kb7ko+kf0rYAvl3sceOMRtmtdpH3Yn5a/QXa2PUXsekiYvT5rWxHb4mDj1uLgG+Ac3HNet/+saG/YFYQvTz597X72xEntJzLl6vesqY+Q5pJ+oGnf54BobgfNtOkZzYDYEUiBrfMNt9MQUXBGc0pJhzVagfgqY2Kn66mYfTAKh9qecahG1DDK7C66WZCQeh0liSO+w6YMye0HNYRrny1HS1yIpjzB3+FgSduwGAvCPiE7FstX1tKbfS2PkvBubSeN82RXsRpWkQpY22uWuRsO3YYnyz2yZfJYSyNSuRfROhQ/nYr9b4bsvzaGcaoZY5R5xuGH7icBm7cLZpA2o02WZgD1+yWGX89IX8748TTVcYv/gWaAd/c63Sf92gCn8satj9gMWX2mIjcuaLOImPYlWb0sGUH92C2X5pWzIphoa6WNhcGesSn28rRre35Y1PH7AYznueVsTAHIpW3Go+8SzKfqgt5dfyx7y3NM6caaLK4KIH4neMJ/Frt89O+NiJthQzn2r5fTkpzefKDblwjW9/3KPmTgBVHwdnMpvVZty/1KeJf7xC2/I4tt7IaZx9vUVtQfOSpb+AsBitJ7VJtQC5dIVPQtUQK2/Tw6j1+fli/H7TB9+hrk9REsg2625bsTbvYbYAXWexy+kR19SIg6sYprTJsb+ENbSfXfCtlp+xj/YX+AxsGV8QQ1BtG/jChijKySBT0JRwGt62tjH8s/Qx/sL/AYDWKFbV1T6xw2/8Av4v5jmcVPG0s0ixRr1ZyAB+ff0wjcW1tVFXO1PUJCjRxqwanaZyftiCipuT2t03wsT5HUOwmZJZCu/vmasqQRfrR019j5a+nl5Bc4t9sE7nlZdC4DLqMzRln5fd44fi0gffawPl3wN4f4fmqikyJJJM4uaiqQtIvXo0qGKLfosSTN+sMFMhIp4XeOqMUcr3lr5I9VVWSH7tNEQToHY2e5PhU7tgmvCkk2qQU7G4F5MwleaQgDqKaM6L/AKpZflgIf8EXZlQUtTKNnlaJ6qRD3vJLIsakfhJUD8NtsEMu4RDHU0UFVIveon1iMnpaCOHlJ/R39T1xRgooSoUxtO0Z0j3uNo4Ftb9HSxpbTubHT/SODNGKeO6k1Gn8ENLJDHfe+0SC/wBSdvPAEo+HXAJkqBGPw08SRINvNtbH56h8sTVWWRINUlVMg82qCq/xAwPWqywNZ0jRvOeFl/tSp+++LHv2Ww+NXpEY9GTl6yTsNIUEsb9gDgIanJqeqQItYzgH4TJHMpN+4kV/ltY4rNwMy20lXUfdE1TB+9JmX+wBiaaWOVdRoHnH4njgDMBa/hchvpYHA1ZYNQ/yPMafT/okcR3t1AhYrf5DATV+Qq6FJ6epCn8MvvUd/PTJqbb9jGeVvBELPryyrpYqiNrhlmaCba91aF7+LYbgoPNbY1RMzkisySGdCLmGbTHUqDfxLq06h+q4B8m2sR2e8cZeQRVU0jW6rLSk2+rjT+RwAbIuKc6jIjmp46lr23WSCQ/NtBiI9b29cFoPaTUamR8qqyy9TDplj+j+EE+gxWyOhiqCopUzWkgYXUh+XAOvwrIxYD9kad9sGj7OIHa9RNVVQ/BNOzR/1F0qfqDgBkvtTcgiLKsxdhtZoQov5E3a35YGVPFecShnaGHLYh96azNv6yMiD62+uCmYZZklO/L5MHOH8nAhaf8Aqw3cfW2BhzKkhkAgy5Fl+69W6rKPUIebUH5aBgF+qynNMxsJaqWeHY6KePkxuPWR9CEddwX7EA4Zst4RWii1zmCiW/8A2eIzTH+cnlVyT56VUX6HFmeuzaYao5EiF9gtNYn61MqkjruE+mKR4bzt7664qPR4029NED2PXvgLVPnlINzX18o7FYXVQAfOKnX+OIp+KKFmsubEWO6Txq63/wBpGGFv2sfoeHp0ASRkmJ8V5MwqzKSbWtojUBfQLieoyatQHQs0ZsbGHMGkA9dFVGBsN7X8+mAL0oFbp1vFUIoLR1NM2go4sCps7MrEEHZrGxBA2uv8M0Y9yproCeRHuVF/gXA+iy6vSthndZin8pOEhR2QKSFkMMjpLGTtqZQy3up63ceF6Q+5UvT/ADeP+4uArcRVcaVDq1f7k7BApXlmR7LJsA6tfdgdhe9vPCpn2X5esyNPJmFVKB4Ulbq34gkgUj+gtsaCaRJamYEkHTHZl2YbPezdRdbDbt3wSoMqihBEUapfdiBux82PVj6kk4DN8uqJ1fm02XsjkfppYpJ5yPLVK8Nv2Q2nBI1GcMLqH3/FDAgH/wCS5/dhoreMKSJ9DToZL25afaS3/YTU37sDH4/P3aCvYdmaJIwf97Ip/dgB0Qzbqxmv5J7oR9QwU2+Tflj8+e5onWFj5k0atYf7Kt3+gxOfaaoNmgVD+FqylEn1Uzbfnj1/0pQL+kjdf2ZaeT/y5mP7sBQPHtWgu8CyD1p6uAn84ZVH1bH7LPalCx3pSsh+IJLBq/qu8bn+rhig49o2AJkaMHvJG6KP6TKF7+eL5SlrE3EFSn9CRf8AiMAEb2oUKWE0jU5PQSxst/kQCp+hx8/6WMq/77F/a/5cFv8AE2h/7nTf7iP/AJcTQ8NUqCy00Cg9hEgH7lwC7We0XKpVBaRJlJIBMRK3HXd1C7X88V6birK0UyQJTrKPurGCw+bQRyW/fhpp+GKSMlkpoEJ6lYkBP1C4JBbYDO6zj6qfaCJj/N0lTK30MqwIPmScU48lzGsP2ySqhNr1Utlt3Pu9MUUj0eRvrh7reKKeJ+Xr5kv+iiBkk+qpcqPVrDAzMeKKhVLCnjgj/wBLWVCxL/VQOT8iVwHnLPZ9FGoV3dl7on2ERPT9HBoBH7ZY+uJjmmX5eTFzIYmJvyowNe/+rjGo/Mg3wmVPFMlVqEctRXW6pRKaakXz11Lkvb1Vh8sCKfMZURhFKsEKk8wZbEukH9etqGVC/mQWJwGjVXGZUFo6OcqOsk2inj/OZlb+zgI3tJd2CJLl6uxsqLNJUuT5aYY1F/kThcy3JhOeZHljVLnpLWSvMT6kuFjt+yxw65ZkdboAIp6YeUerSOuwjiEdtvORsBDHm1bK5QTFdAOrlZfKtyOgDzSFWHy3Pniv/hLNR4kDuu20lHGD/Zqwf3YMf4pTm2qrJ2N/sz6/ilPpiu/BtQPgqYv6UDj/AMuoT87E4CrFnWainMk1FA6lGJRJTHMo36o+pb23sJPri/we7HL6M3600R/+2uBVfleZRI9pEdNJDFGc2Wx6xzltQ/ZlUjtq6E/whF/1fSf+Gi/8tcAKzziwUdTN4NVxGF1ERwL4T8ch6d7KoZj2U4Usy4ukn8Luri97za4aW36tOl6idf1pLKetgNsMmeZxGtbV00mxkiiaI2kIZxcNHaIh2IBRtCncE3sMVcv9nRdtfKhgBt45YkkmIHTTEPsIgO2oSPuSTfAK9BUiQaI5amoF9oqXTS01j+pSLJJ5/EVv6Y+z0EcfxU1HD+Lmx05bfzerqmYnb/RjGltwbT2vUySVAHaeT7IfKNdMW37OP0CZVC3gFDGw28PJUj8t8Blki0r3SWen0WsUSso4lP8AuKb5/f8AzwK/xQyxr6BETfoM1hDbjsHisd/XG4ninLxt71SC3bnRj/1Y9tnNDKNJmppAe3MjYH6XOAw2h4GmppNdOKvlnsp1gj+copi17d+X9D0wSfLwJSxeakXf7Srp2YH5yrHDKo9WZvpjWZOCMulF/c6Y331LEoPzDKAfqDjwOCkT9BUVdP6LOzr/AFZtYH0GAQTRVSRc1JBVxg7PSZjVAjY7kHmr/wAMe8vzurcXjmq7XtY1dC1vS8kYe9vMXwerfZm7SGQSwO5++YGhl+slLLFc/NTgdmHs0rpAU97Bj6hXkkkW/Y2mWTp88B+WmzZ+q1jgf/HUqA/WOC+K9bw5U21VHucS9zW11RP/AGbxx/uwPpvYdWLe1bAlz0WnUi3rsAfywYyf2MSwyCRswOoG94qWJD9CdX8MBWpOaE5cNdpjvumW5cRf5S7oOnX9+B9X7vFKB7qJqk7Bq+Y1VT9KaHmH5AlB8saEfZ/E/wDnNRV1Q/DJOQh+aRaFP1BwVosrpaKM8qOGnQDxFVVBYd2O1/mTgM/j4Rr64DnnlxbWE4GkW/BSRHlj05zyEeWHHKuA6WHQzIZ5EHhkm8ZX9hbaIx6IqjAzOvbBl1MP0plJNhylJU/JzZLet8I9V7famYkUdCLdA8rkj92lR8tRwG24/Yw1+Jc0lQmaraFiNkiSNLE+RYFm+lunXCzDTZlIxabMKhRfw3qNDE9tnkVR57XwHS4x9xz43CtYArNVViavvPXoB59ib+m++IZTYAVVfVuCLAiqkGnyO0TKd/O+A3rPf81n/mX/ALpxS4Q/zCk/8NF/cXGO5NmIjJjjq6uUPG4CNOGRiFZiDch1NlP8lYjoemNj4R/zCk/8NF/cXABOJuI5KP3hoIOfO0qBVs2y8qIF20gmwJA7deuECozTM66/Mq5aZT0EK8qPzIDai7Hra+n0vjQOLajlU9ZOWKLDJrP2aOXtHGLDmAqLk2vb/wBsI8nEkz5ca0TRIqqGCmhhaTdwpAPO897lFB9MAAn9ndOPFLJLIT955lRb29UYnz+IYs03AKFCYPdzY/ei5pYWBO+plG9wPECfIYM5THX19PFUpUkxtqAC0EW1iVNwJbee4x5/xGzXqlUY97n7F9/K6+JR52GAWqnhWRDZoYUQH4vc9Vh2uVJJ/fiWk4PjlU6JaByOzQFOvTcSj9/rhij4OzbVtXNv1PuQ6+t1t9b4rV3AWaO4Zq0l7WP+SMB1/VQgn1IBtgFxfZ3P1WOAH/Uyyk3+Sa7flbBbKMszmmQuKuoRR1BDyhSPNXFtNt7ruO43wey/Ic5RQFrFNr210jtfp+NNvS2K0/CWbtrlGYxjxNq8EqBTfcDSm1iemAtUvF2dhGZGoaoKf2XYddgrC+31xdT2rV8dhPlqEnfwVGlu3RXUk9fPFGHhzPACGlp5rXuWM41dOoCgN0tuDa588VJajNEMoSGihEUYM7RRhms+q+tWALbKSQemx3wBR/bPWEkJk822xLyFRf58q378Dq32t5uynlZaIze12Dv+Xwg4hosuz7+U0ygbWaRkAXyVY7Jb1tfFiOjzlRZKWhUdiFOuxv1awJ74Cjl9Zn1dfmVgpR2VFTmHbsE3H1YYWc14SmV2ExrJ5VOoMzG2qwNzdHsbb/F2w/S02dOCooaUnvaolA+gaUDp5YFRZJm6szPlNJKLbeI3HyPNvgBHDfD4YmTRBzVtfnRyzOPLZ3N/2hGcOGTySoSZGEEwBtyqKTUUBt1dYyBfbY23GAU3FVRSKrVmXyQgOFLJKdK6rkXvzDc/rdd7HDHNG8gM8cbMFcxyADUShiDadShCLORuQLEW6G+AtGqbVpE0kkkgJCfYAuB18JEjMP6J6Y+RxlGQVREURN/GyjceSmNbntso64E5lQ3SURhZeSFuZbkXBUiNFDiMKoWzFtQBdVJGlmHyrrIXRaiKmp45GSz/ABoq7DWnMAC7DqgjkA6swwE2YVL84tE0SxnoNer6kCnG5H6x8sD6riBYdPPKyXPwqzrv2t9iQPmSB2x4rcl5kaPJTSwBSwukMM122tuIRoG22sLe4+o41CqVujoEs12b3exG41q7xBjsLKLDyGAK59nPu1BNJynjDlVBElwQWXUdLIhHhuvgLX7gDGm8IyD3Ck/8NF2/UXGOceZuDlmn3mSUTS6SvNhmHhVnBBQu0dnEd1Lk6WONo4XhIoqUHqII/wC4uAyb2wcftA1XlxhV1m0sJC5BW4Q/Dbrdbg3+mFPMfaRTyZHHly07rKhXxXXQdJ1Fr2vdjfa3fqcffb4P+uH9Yo/4HGeNCwAYggNextsbdbYDp32SVlI2Xp7ur6RK50sdTI176S2wJswtbrh791Rt7evU+nr6YwL2LcWxUsVXBUI0kYYSXSPmKLDS5a1zpsF3sQO5GNcp8/oZF1cu6nfUKZyhAAsQ6oQbDvfAHjlcd72YH0dh/BsTR0wAtv5bsT/xxUTOKdVvzI0Fr7sF2+RtjyvEFLYn3iHbr9qu39rAXKp2VGKLrax0rewJ7AmxsCe9jbGb/wCLdY1PVU/uECR1Ll7GrJEbEDcaYbnxDV1t1HTGhQ5xC5CrLGxPYOCf44kXMIz0dD66hb+OAqUE85gJeBIpFuEjEmtdh4fFpWw7dNvXCjUrmcup3y6DU2zKlWFLWWVBqJiIYWkva/b6YcJeIKdTYypffYNc7eguemPozpTuquw9I3/4rgBHDdXXtGEqKVKcpoUNzhLqAU62sum24FhfuTvaxVuL/bDHQ1MlMYppXXwk60jAYgEWuL2sw8RFvK9sPkmagqbwS7ixBUAH08TAdzhP4i4py0KRVrSjQLKJHjmlA9FRZCO3UjAJ9b7WcyK3T3FR/o1l5s1vXQ539RbE0PF2ZzRBjV0caEXAWJna3T7/AK7bnY4pQ8e5fZhDlK1V2urPDDEqjYbkK1lvvdvO21sScP0ElLVvUyUsNIZFsUjYaY0IBFjqazubXFhcDw2vsFhqATqrVdRVVml9SxRU9oQwtuY4VbUfViO+xxBVZ+9TKBLR1VQq3CGbXHCL7aggXSWttfT4RfYk3B+niEzseUZXuOqyNp+Sq2st/OyRgdtXUyV+WNG4VhHzNOoxBYOYEHV5H0WhjFvjaR/TUcABjqiIxErCnjG4VdioI0ndmPYW+EbDp2xUy2lWCZ2ilDSsotqPMd7DrpQBQL7eMXBFwTfbzxB7Rkp/0brM6iyjXMYwT5AuC4H4jyl8kbC7BxRmmYusck/hkkjjvfSi81gosF8O199iRgHyoyCnWFZKiGKllkAJPMMZv5C0ysR08KodthcYTnzymilWKlCS3JMpipwQ6rdih5+p3BtdnOhQAfC1rYr5LwzFzIjIWkXlGZ7Np8AapbSzDxMHigO5tbWNsNWc0MNMECxrERSmnAQAKZZacylj94lm0Jck7C3TAJ3EDzF0ilRFeNnSNEJ0QLGZ9aAnYlm3v+EJbawx0nw5/mlP/Mx/3FxzxxPKjiScAjmVtU6EHs8amx7/AHT279sdF5GmmmgHlEg/JRgOcPb7/wD27fzMf8DhJq65mpoIyBpjaTSb7nVoJBHpt+eNR9sPC71GarJqCRvLFS33JDmMODbpps3n2OM/zXh9Icto6jcyVMk1/ILGY1UW77ljfbrbAN+VUDpQ0syxcsIod3ilSGYDWwSW7gqx8TIGB81IW4Js0ucU7G9QrQSEAvWUhKhfEQOekDaBr28aG9yL3I3A5ZxEYaZJIVQooCzIovLG4FuZvcNFID4gw0sQVYDwsfmXCC9Py2cRzzolRCwXluOZEbqV6KR8UdyyG3UEHAN2e01TGkbQVVSus/ZSJUTTxSLuSQQTuBvp0E7H54sLV5ry/ssy1OBfTpBP1HIuPqb4VHFRRVM1LTWZWdhJSz2aGbxeHloepIsLKxYEbMegYuGs8Wr8NKTHKvx0kxDSEf6iRmXXpNzoezj8W2AiOdZ3pLHMBYbNpiLWPrpg2+vkcUpOOc2ha0mYxhD0ZlTV/VKg4u13Geh3ikMim5Vg6RPpUb3kjaNJkXe9i7Dfr5i6tFlZWkWhfw+A63jDDrYLpa/UXF/+GA+/44ZpIATmng3uVCA/QWFzt5jC/mGd1Iu5zGolUEA2nKt9F5jH6gEeuGeHlRKivSQqTv8AawaYm335bhy7de6gYYOAsoXM6vW0YSjpgrCNdQimkYnQxVgLquhutwSPIkYBNyD2V5jmK84oVRgNL1MrAn1AALEEd7AfPDI/sRq4SHSOkktbwxs2v1I56shPodsbZzVaVk5wuB+jUqGHqerfwGJOWI/EZDbp422v2698BjOWxgrKsck0UkRHOMgjQ07HYKPslVXaxsIo5C3Y9MTSxFPFo0kbrJWuYIzf4mWINz2J/FZb91wa9rAaMJX0wtNTPyZVIszxuRazdRvsGUg2drEYxCrz2SseZvFCjgM8cIdgxGwLFmJ6kXLHvgNJquOIqZCFr5pW6aIlFPD5hY40QuBv8RZL3632wl8R8cVE8ZhAWGMvflRKWMxG+qWQuzSEeWo7jtbH2pjeliVnp4haQKvObnMChNwqeGOxK73ubG198Hsyy9lglDSSOwEnidrkLEsdOFX8CGoqpSFFhZAMAs5XwaDE89SGRVo2qxuAGDMY4RYbgNJvfqQLAC98M9HUIJYNMawxUzRKLG5JQVLuxJ6kyq5v5WxJxS3Nklhj2iarp6Bfw6KZSX2HbmMG/LFWvjVYorEa3pmqCp82p8wmBv6B1FvlgP2XSaI5CwO1Pydug0ZexP8Aadr/ALWGz2oUnjsgO8sW6i5FkiU2HmEYWHrhcrYtIq122kqh+VD5eoBw+cUzBYqmUgWV6ZlB+L/s2q3mCux7YDL+IpojToIwSrz1Lr+wtOgQ+XRgb7Y6Qyn9BF/Nr/dGOdOOIVpqRIgdQXnRRs252lQ28r8uUdOyjyx0ZlY+wi/m1/ujAY57XMlWV6qVmfVGTygG8AdIaZySPMoJPyGAmY5GtRkUwQb0LrND4iTyahI5GFrdASQCb/Aend741SKVJowQJfegSO+iRVpS3kADKPywB4KqS2ullQKlZSGHVezB9VSQCp8hIU9NKeeAzziaWKF6WspQNFRAvNgIOjUvgkjPmhKbi9xcHa6nFyko0NPK8Ct7vNLEylW1tSvzVGg+EFX0sdLjZh3JBAPZflkddTmHljUza4Ubw2rIo41qoCR0EyhZFNxuCeq4zpK00lQTCZDDzFJVvCXCOrBHA+8rKL+RFxgNPzSZ6s8o1GuqKn3WZdJgqwhAKyRSCyTgCx8yNr7Xz7OMwkbRFUU6Q1CsAs6qYzYG26oNDDvqUX9Th3ompJXmEyRu1VaWGbXJGzgl2DokFO9pozqRt+obsScW81yimK+65iumoazUtWIijVCE2s6lkAnFxfWQTtvc7gK/xuWUpS57Ttq0gR1se06qehJFxIu+9r97gnFvO+EKrL0NRTRQZhTOAwlRW1gaQNTKj736lxcXuTa9sCK6eaJkoakRSU5JCe8xNTrFc/GrctWV/MguD3vgTwhx7V5WQ0UoeHmMrUzMSptY6gLeG99mXupuPMJcnr5a6WKnWGOBKiYI7RhwzL1fctpICg3Hr642HIs1CyV/IPL0mGKO46CwhUqtvgWQMBYW79zhdy3PsszGvoqimj5FW1QVmjtbUjRTXbbwNuB4tjvuN8MdDW8vO6mCVAVFNGY1sSzIr31gfeIvuBv9ntc4BtyZ4w5C0xiFzplOg6z0YkqxYMbb6rE7+WLeaQqwN41mttoe2j5nwse9tgf4nH4RaImaDS9wDGruRGBb8QDEL36HywJ95ikgmqJTG9OXDxtC5YsQAoIKhTqYgLoF9xa5vgAmfwEVOgIgjmmodK/dJjlkEot5oqRj+rjIpcpjp8zrqePwx6pVF+gVEaZVHrqjCX8jjbM4zGOaso47hXpS1VUC91hj5TqA5Hh1FnBHopPlfA58wFZm00yqWhlqTY3sAZNSRk9/I29MA1+0Gl5tIjxqW/y2djboI+YVufQGO1z+K2LEbh4q1/uxNEljfYPmcrnY9rKMEEhAj0sSUmnZSu2wGYxd+pDI3Q9PrhdrKiRYJbGwmdjIB0ZeZWsL/JtJ9MAfpqHmRoEHjSXNJ7+qho1Pz1On9X0xVznKmqJY0i2LwQRJfZftKGqA38u354OcLxiKqmjYnVFLXwi/4X5M6n6gOfocUsnNpMrG/wBrDQSX/WjFTGf7Lr+WABU9eGhEk13eerMLIgu5E1CI2KqLk2LqbAdtuuL9HmD1sc0bPcvDcA/cKU1M5HnbmRMLW63PfHyEKmYZWxPhEKzt3H2cElz87RAfQYXoa9oaKoniKmReUCQfhWpp5wen3lLKLfiwE/HWmaljsdxJLIN+rE0Kj6aH/MY6OpVsig9lH8MctcWmRQjgfZFYWWw8LCRIyTc9CXgt/ROOpaZ7op6XUH92AybizatrQCdXuUri3UFZqdwfkttRPkDi9xRRMoDwWWSmrtGwuAs7xSRsdxdeYY777AtjxxFEv+FIy9xG5rIpbdShpoGsPM7Gw88WcmQ1CmCV7vNTvRzMNwZoBqilF97vC5kB9F8sAj5+DC1ZJT+AkQ5lCP8ARypIYp1+YZ2B6fDbpgDxBly1k07RLZqlBVwW+8xB50P7YZZdPclCu+oWe8uYTzIJlAE+qOQbeA1SSRTgfs1lMSP571wox00kcMgJ0zUjlrje2h1Scj1jkWmqQPJ3P3sAucGZ4qMKeokaFC2uCcXD00xAtIO/Lbwh17gA9QMO9fWLU05oswaRZadWaQ6g7MUjrJedGT8QccryBuo6WOETj2ntKjqgSORSyi26G9pISe4jkDhf1WXsRi3w/m3vkS0cjhKhEZKSc26OrK1M5P8AJuGIQn4WNuh2D9zCJlo8xmMKKVJnjUyHcKyhxqAZQGG5BYeo2x+pc3MdHMokjlQVTSaJkLLJYIA2wNmNvNepFzewqcSzM0BEiGORKplKN8SkRRKwP1jX8sLRDAb3AYX9CN9/Xe+AtUOatDUJURAI6SCRQOgINwBft2se2Nx9r9UZKKhzakZo5EK2dSLhJBcA+dmGm3Tdgb3xgskBUKT0cXHyuy/xU41DjV9PDeVLqOpi3pdPEbEdwDptfAPVBxkKrJ6qTXpklpJHKA7I/iifT+FWYKwudtZO2JPekpoI7IGgilqJolVrxuY2RYhe/eaQaSLjb1whewzPQkssL07TroY3jXUyq+hXVkv4420psAbEX6E4s+1vjhNUVLT0zU6xkEs6cs6Ua4RFHRA63Pmy2+7gDPtMlXL6EUUR1VuYPqqJB1e58W/UKWOhV/Dq9b55lmXrHmFLy9wKtbi/g5cUkaa2sPvPrN//AHxo3tl4Xkq62keEoZGgPKicW5pR9bICdr6XvpNrgHvjM+Ga6WmrY4ZIyjgrEyMDq3mjkNwe+1vUfPAPlNmDyVnu52SCniSxIAaaWogZTa3xHUB3+G+F3iGdmhjcE+GeKO/YqGq1OrsblPqMFYMvJzmE76HrbG//AMLHBKv944FSTa6B9XVZ6Fz/ALRamQ/+YSfrgD1Jnequr5wPD74yqTsSrU9ZHt8zGtvUWxRyvOXM9GRqtTw5eiDzLOpb6MGcfliPhqK1TPIw8BzCFV8iHesAv9f44FQ5jpNI6nxGCmPb44alo7fkt8BJTOXrEZSQI6WrXruFLV4AHoNQGAuVeOjrXckKslOWW3W4mVd/S4P/AOsM3C0WiqZejTlUB/CGrWjcfVbg+jHzwrZfVH3OvhY3kJgt8o3Kf+pcAT4yLcnK0YWIp+W63vvHNKn/AL/njqaFbKB0sBjk7MUaV4XaRnjSp5MWrxNoZuaCd7tfmEjz88dZYDE/aVXolShbVcZmJRbddEUVMJB162YNt2DXxezF2pJoqgDSg5VPMW6CaNB7vKfJXVmhY32Vr/K7xZlKTyIDtfNGiY27S0+n9/gGIDI9RFTwVW8WYQGCRrbpUx3CsT+IMum3S4G+AG5zM/vNVGgK6/toDa1mkMb23+8tQlO9u2qXFrielBkirYkDRV0ayKnbniMh4T6VEBeL1dV72xcyhudlbGVf8qoptFUB8RCXSQ/MwMzA92F+2L0FCOTPldQxjcuJKaQdjIWdGBHQrOjgdNig+9gESfh9KmN6UsG16Pd5jtaUoDTu3ktTAqxN/rIPljKamheN5Fcct4zZkY2bUDYgeoO+NqH2kYMg5Q8cE4A3iDsofp093rDHOp7Rz7dDgHx/kE0/u0+lFesXk1AYgKtXCSha42XVYi526k26gAVai5rRtUC/+EKZQZwBvURCwEoA/lEFg5tuNzgVxeRyMtAP/Yr27Ameov8AwwNqomp2DRl4nW8ci3IdH3V1Powv9CQehwc4jalkyrL3icmoj5kMqk7gamkHh/DdzZu97HcbApAliAT6D03/APcnG5+3nJlgyygRF8MLcsNfoNHS3e+m9/T1xirUYbkiLU8jjxKBuG1uAB53UKfrhl4v9p1TmNLDTTKgEViWW+p2C6QTc2GxPTucBN7LuNky6aSSQtblnSBGHuxtt8S6b2Hiv23GAPEuePWVDVDghSdKrquVUdFuf426k4jmvHSqjj9MVmjIt8IM0bX77svTptiCjhMkcoubRpzLepaNP/VgNH9pXtFjkky1qRw7UqLIX3tr8FlINtwE8X7VsaMaDLeIqZHayzhfjQgSodrj1UE/C1/33xzPLCVtqFrgEfI7g4t5PmM0MgeCRo3G4IbT0ue5t9MBpOa5FW5LURyVKtVUsUjOkydQzoqeK+4OlVFmNvInACvrdVJMykeGKhBAsRdI3Te3cWxpns+9tUVWBS16qrsNIcgGOTbcMLWBP5H07w8Z+xc8uWXK2GiWzPSkjlvbdTG3axNwCbb9e2ATeG60+71NhZ2q4pdJ+IFJYApPzMrDbCrM7JBE266KiSN7fhDRSAfPVqP0wVoauOM1Al1wVGlFaJ7/ABRy0Z2JHxNplaxtYAbnBaXKkMlXCVBK5oyaTvZZI6gCw+aj8hgPmXSAVBIN/d2bl3/VrqeQdupWQ4W6mkYV9UoXZnqQtweseqQC3ndV2PnjzkldYwtsWllMb7m4F6cg/mp/fg9mFWFqI+xOZVmoj4tLclPysWwFTivNBNnKtGbRyS00gXoLmOHe31OOqDjkJmIrqRunhpT+SRC/7r469OAyPiuV4zmUm5ENVTViDf8Ak2VJP3Ip+uDGe0YekrIkKiaOqMtL0uZCEqUC2/EwYDzx6qsnaq12J0yz1lPILXAV1KqT6B4Yz9ThfqK52ykzIAJ6enpZzfrzaaWWN7972iCn02wBeWtjhrYK8f5lm0SxTg/CspX7Jm/aBKHy3vi1mWXGSn0PrM1CTE5X9I1O4BSVfNl0RSg/jgYdjitllJDOk+UybU9TF7zRt5RSeIqvbVFIbgfhI7DepkHEkyxkzb1mVsYqterTUpt9oO7FbCQfst+PAXKOXTUJUOoZKxDHUIlvDVxI1iu/SaMMo8/s+5GKObVHvVPUqgWRtHvcIt4HeLwTpbraWIo1u4nOGfI6BeY8Ys6FlO1ioA8dPMvb4Ps9XnCvkcD6rK0ozNMpsaWdZtG36BwRIbdbctmXyvTr5YDAeNqBhWagzypUKksLtuzI4GkE92WxQnuynC7jY+IuHFJkoiBqpZJjGALu1NIFmQJvuY7SsB30adteM94qo3J5rRKjJpimKsCryaSVkAsLLJGAwPRiGI62wFSrzsCSN4V0aIFi3AuW0FXbbuSzEfTAnE0lUzIqG1kJt4QD4rXuQLnp3vbtgtw3lV3M0gtFBEZ2vuG0myLb9eXSnyJOAl42bTLDBaxpqaOJv27GR7+oeRh9MAElYXAJAYWNj1FwbHzFwD9MTZjVySyNLKSzysXLH7xJNz+d/wAsV1PpfASVBOqxsLADY3Gwt1uf3bYNjhf7O+sa9CyWI8OgwSTNv+KyAAdycXvZxwIM0qGiM6QhULb7yNsbaV7gG199hi/xHFVU9QKSeIRNFSspIN1lEcFQqyKSBsY202817HbAJuYUckExSRDFIpB091uAy238iCDfGo+zf2vvD9lUONuhbZH9GP8AJyeT20t9+xOsCeNxFed5YrsTIiN08Sx5eE3HXSpc2O3j9cJGdZO9NKY3KkgKbqbjxIr/ALgwHzwHT2Y5VledqBIEaUDaxC1CAW7jcruPNTe4vjK+JPZfW5U/Op71dKsqSsAPtByySNYF9gCfEtx3IGM3yfiCopZUlglaN0vpIO1j1FuhU9wdjjcuEv8A+QcMgSOuj5TnZpU3jv5lfiX6avy6BlPCs8PJkVigkUTSKGt92B2Ugn73MVQLb4I5hSsalgdrZiyi/VWdlJ39fP0xrfFXsgoMzX3imdYZH8Qkis0T+pUG2/mpB874x3izgfMMrEhnUSRSEXmUl1uGBG53ViQNyN+l8ACppi9bAG+48Ufp4Cq/ltjsc44vykA1UFr2Msd7ne91vuPW9sdoHAZxS1Bar5R1BDWT7K1rsDJIO4OzRx7dPF64svlqCWaI2VKiWenf/wCpRZkby+LWPm+KM8ojdKjsmZThj6F1DdewVG/L1xf4qoyJpEhP2jQK8Q63npHEqqT1u6Safkp8sAg1uZSw5Tl1Yn6fLKl6eUX2tezKfQhUH9LDJxlWRwVVDncO8E4WGp8jFIPCxHmouD6qowNzILK+Zwx7xZhRrX0wPeRBdgB+IlRcemJuE6dKqjqspJ8EkAqaMnskgDBf9nNt+flgDPCZNNVyUgewg+zibremnu8B8m5cgZBfs9sFc6pFqeTOwKMGajqkUX1JKeWVP6odlkB7Bie+E7h6r58FHK4YSLDJQ1Fj41eHTJHYd3VVeRR11ADvjTOG6lKiJmZV5hYCcD4TIgWzD9VlCOp/CVwGV1tPLJ/g+rX/ADymkahlv3miJMWryElip9Jh5YT/AGw1MTT0slNdYpqNHC9LDXMApA/CPBbta3bGoZ/CY6wyIpC1gWVVI6VdEwe23QyRIy+pXGC8Y6ffqkI2pBNIE8tOtiLem+Aj4by1JpvtSVhjUySkfFoQX0rf7zGyD1YY0WXh9npqijihUTSSwNUPr0pAzk8uADukUeosb7E/q4F8A8Iralqm8bs8jpGejcpo44wR31TyKT2Cxt1vgxwTUvyl1OGapnmfWermR6elVvP+VqG+nzwCP7Rcujp65oYX1xpHGFPT+TS/77n64XqWDWwXffyFz5nYddsE+L6xZa6okU3VpWK+i3soHoAAPpgvTcITDKmrV0Mrs14yoL8pCF5qnrZZGIIHoTtgFt1kp5rXMckZ6q24PmCP4jG4cHcQwcQ0nudfYVkQvFKNnO20ifrj7y9DsflmeSFMwC0srCOZ53k5vLBNuQbLcEGxeNBpt3uN9ivVNNLTPGSGifSsiMG6hrMjKR/EHqPMHAOntLy+spkFPWLzHaoeZalT4JNUcSEWsLMOWCb779O5VuMSffp79Q5H5WFvpa2Nb4J49gzmnOXZrp5rfopTZdZ7EHoso7fiva3UHO/aLwHLlckaSyRy83Wyut9ZAIHiB+h79TucBBxZwO9LI/Ku8SQQzMSRqRZQoAPS/jNtu1vXACny13jeRBqEe7gHxAH71uum+1+g2v1GH/2l55ItRLEoUh6OlEm3ZQj2I7Xdl+lvPFXOeE1MsjQukbQRljp7mOJSF22DEo1z5tvgA/BXHtVl0hMMoEZ3aJ7mNyO1h0Y9NQt6nG+8H+1mhzQchwIpXFjDLYq/mFPRvkQD6Y5lzMMJXDqquGIYKAAGGx2Gw38tsSUmVtJG8iMpMe5S9pNP4lB+IA9bXI62tvgN59oHszoaVEqqeLlSCeFQqk6PFLHuAb2NrjbsTjWjjmDIfaPUzwx0M7tKTUwNFIxuV0yC6k2uw6EEna3rjp84DHocwUtWU8t9IzgIwJ2EVUHQ7+pLn0Jwepc1RoYZpGU1NPI6uDszvSlklcd7mBna1j8Si+wwmcV0DJNmem495ikmU+UlJODf5iMk/XBDhzPeZK0/js9ZISib35tNHKEAsb6pICnqTsb4D1mn+TwPJGNT5RWF1A6PR1B16fLSUcj+hgTllatHyJ13GW1TQyHu1DU+KJ/UDUSPngtkrLIGihPMjq6GopFP4npdQhYnfcwyqP6OE2gzuIwUZmV01x+51eoELJTOWEMy36mMq3iHeMDAOdcnJzSqipzqFQy1MAHQVkAWRo+36WNuvdZBg5mubGEpX0yk000UauSbKdZflHa2ho3tET2WZf8AR2wjwxSmJUuVq4WMAYdRV0gLU5F/9NBzIvJii+WLOc8WJ7gXAHu9ZC7ol7COovaoh9ASwmQm9nB2scAWruIL08rAlmop4q+C9yWppGF19NKu8ZHa2MKziZXqJWT4GkYr+yWJH7rYf8t4qSajmtfnwQvYHYSQTAiojYg7hJGMq79T02xm7qABY3uNx5G52/Kx+uAfY8ykgp2UDS0dPGiWBuFkjnkZgR5tMDq+Xlgpw6wSbKIb21QLLc/CLT1Ulz8iifl6YUq7OxNLM0Z0q9IqBb/DoWK63PWwjIv1IwMrc55i0wIJ5EJi6kXHMlfqPSS30wA1+uNd9mPGcdRSjLKlxFIpvRzECwc3sjX2IJJWx2dWZD1F8gx9BwDxn/DZoagVJplkp1k0TQMSRFJbxRMeoUg6o5O6lT1BGBWQcMzVhiViwikE3Kb4hriiLlbXuNlQH0ItjVeEOJEzanYFFasiiEc8DHwVkC/PpKu5VuqseuljZKzfKWyWrjqI9U9HIJOSbkWLxvGyt2WVA24I309twAzzpg/xLxlNXrTrOdTQR8vX3YXuC361rC/e3nfHjJqKGWmmV9Kzc2ARuT8KsXV9h1G6E7bWwHqIdDFbg2JFx0NiRcem2A1j2q8CTtKa2nHPiCRpMiA64zGiDxAblSoDauwIPSxwt5JxDDJ72rAQmcyNGlyVBfQoQNa5sC/Ww79ce+EPa7VUc0bSHnxqNDhj42j7Lq7lDcqTe1yL2OG7i3hGmzZGrsmKtJ/2intpLdd9B6Pt/S6jfqAP3KmkbMZJ01RLmCozLYOqP70LqbHfmaD3va3TCvDlhhCyKTPDpEjmIkPAfs7sD0DIzqNXQnY27XeHuIvdqhITAwiMyNPAyBnDRkkBC9jsdRCn8RBve+LnDNQEjrGjb4IKYKB2cz0urbz1IScAAp8xM1fTyBVVudGCyLoDkOPGQDZXba9rDa/njsE45Pz3lCupnijEZeVncD4CRVTKtl+6AiKLDHWBwGG1FDUNWSa2jkjWqlVVZypEVU8lK4NkNgJEQm3QsNt8eamdxr5MYEnuyTeInV7xl0zIy7CxblgjtqBXvhmz3heuPvCw0kbmR5uXN7yE0iWSOQHQU3KPGjfF11W67jKThvNo6nnijS/vRnIFVHp8ceiZQClwJSA3pYbbXwEENUIJy0fijWeDMobC14JxyZwAosAmoGwHY388BONMqkgJpkjDSUcymAW1c2nnk1Rrpt4jHOAlu4cjzwdHDWaqlPH7gNEKzRHTVJqemmv9kdtivhs/mt7Y91WVZxIjhqE62VCH95jusyGFhIBa1ubEX0/6yQX3wCznFdNNPPUInIFXHHKVMhtHLDJyi2ooCJIZdLkDohbz2q8QZkxhMM8CIkj+9wx+KyzI7R1MHhW41srnTcadt9xhrrMurppZ+bllRHFMyy6Y5Ym0ylTHMVJIGiWIlWB3B364iahrzTSxSZfVcz7OaKReWzR1kYClx4/gkCIx7gs+xvgFfiTI6SNZRHBHyQ8dRDNzXDcmYEhGFiNJMbx6tiGKdr3SuKaGKKpb3e5p3s8JJBOhtwDbupupHW6nGyJE5DKcsrNDNYxiELpjk8csasWAtHOOdEe17bXwq8S8O1Eoj/6uqtamQOfd7XWS7X8GqxWQs4A7SaR8O4ZeDj5g6eBcw/7lVf7h/wDlx7l4Iqwit7tU6ySGQ08gsBaxvpsQd/lbAAMfME24Yqx1ppx/sn/5cFMs4UBjBmWoRjIUI93kOhbC0twtmCtcMnW3TfAAKGvkhkWWJ2SRDdWU2IOOheAs9pc8ppYalVEzL9vENg5FgJ0H3X7Er6X7YxHOOFuSsXLdpnYHmIsUqlCCbfGi3DLY/O/pjzknOppRPHzopoyGiIjJBN9wx2sLddjfcWwBXjjgmfKZHiZQ8UrAxT2O4UkgX6Bt/ED5XG2B3EsBFNQMevJkUjuCtRP/AM2N2pvaTleY0QjzApC7C0kUqkaWAtqRiPW6m9xjF814XjMqQw1dM8Y1lZjM2nTqBAZdPgbfoo3NzgFDBPh3iOehnWenfQ6/kw7qw7qfLH2tyZIwbVUDspIKprPTyYoFIPYg4F4DoGJcu4ngJsKavRRcj4tu/bmR9t919O+d5nls+USPSVYFp+SwlTdeXFIW2GnxXI6GxFhfrhKo6l4mEkbmN13VlJDA+hG4xtfB3HdFmtGKHNtCvGnhmke2q1hqDsbrL0vv4t/UYBFz6JFrMtjG7iGnL2HhLyyPK1j3/SjcbY6oOOec34VpErqGSkr0qYhURRrDrDzRqZCTYr1QG/UbXGOh8B//2Q=="/>
          <p:cNvSpPr>
            <a:spLocks noChangeAspect="1" noChangeArrowheads="1"/>
          </p:cNvSpPr>
          <p:nvPr/>
        </p:nvSpPr>
        <p:spPr bwMode="auto">
          <a:xfrm>
            <a:off x="1331640" y="853474"/>
            <a:ext cx="2304256" cy="230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6372200" y="544522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Edvard </a:t>
            </a:r>
            <a:r>
              <a:rPr lang="nl-N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Munch</a:t>
            </a:r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schreeuw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600</Words>
  <Application>Microsoft Office PowerPoint</Application>
  <PresentationFormat>Diavoorstelling (4:3)</PresentationFormat>
  <Paragraphs>135</Paragraphs>
  <Slides>29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1" baseType="lpstr">
      <vt:lpstr>Kantoorthema</vt:lpstr>
      <vt:lpstr>GraphPad Prism 4 Project</vt:lpstr>
      <vt:lpstr>Het hoofd en het hart</vt:lpstr>
      <vt:lpstr>Inleiding</vt:lpstr>
      <vt:lpstr>Oorzaak van deze klachten?</vt:lpstr>
      <vt:lpstr>De bloedsomloop</vt:lpstr>
      <vt:lpstr>Oorzaken van een verminderde bloedsomloop</vt:lpstr>
      <vt:lpstr>Al in 1998 toonde Bell en collega’s aan dat de hoeveelheid bloed (normaal 5 liter) bij CVS/ME patienten verminderd was</vt:lpstr>
      <vt:lpstr>Gevolgen van minder bloed: een verborgen bloedarmoede!</vt:lpstr>
      <vt:lpstr>Waarom wordt hier weinig aandacht aan besteed?</vt:lpstr>
      <vt:lpstr>Het zit tussen de oren…</vt:lpstr>
      <vt:lpstr>De bloeddoorstroming van de hersenen</vt:lpstr>
      <vt:lpstr>Meting van de bloeddoorstroming van de hersenen</vt:lpstr>
      <vt:lpstr>Hoe wordt de bloeddoorstroming gemeten?   Met Doppler echografie</vt:lpstr>
      <vt:lpstr>Voorbeeld van een opname</vt:lpstr>
      <vt:lpstr>Berekening van de bloedstroom</vt:lpstr>
      <vt:lpstr>Verschil in bloedstroom naar het hoofd tussen liggen en zitten</vt:lpstr>
      <vt:lpstr>Verschil in bloedstroom naar het hoofd tussen liggen en staan</vt:lpstr>
      <vt:lpstr>Bloedstroom naar het hoofd  tijdens inspanning</vt:lpstr>
      <vt:lpstr>Bloedstroom naar het hoofd  tijdens de kanteltafel test zonder afwijkingen van bloeddruk of pols</vt:lpstr>
      <vt:lpstr>“Orthostatische intolerantie klachten” = staan niet goed kunnen verdragen</vt:lpstr>
      <vt:lpstr>Orthostatisch intolerantie heeft te maken met bloedstroom naar het hoofd</vt:lpstr>
      <vt:lpstr>Verklaring voor de afwijkende bloedstroom tijdens zitten, staan en inspanning</vt:lpstr>
      <vt:lpstr>Achterblijven van bloed in de benen en buik bij zitten en staan </vt:lpstr>
      <vt:lpstr>Vragen</vt:lpstr>
      <vt:lpstr>Vragen</vt:lpstr>
      <vt:lpstr>Postural orthostatic tachycardia syndrome: “POTS”</vt:lpstr>
      <vt:lpstr>Oorzaken van/verbanden met POTS:  een veelvoud!</vt:lpstr>
      <vt:lpstr>Boodschappen om mee naar huis te nemen</vt:lpstr>
      <vt:lpstr>Boodschappen om mee naar huis te nemen bij CVS/ME: </vt:lpstr>
      <vt:lpstr>PowerPoint-presentatie</vt:lpstr>
    </vt:vector>
  </TitlesOfParts>
  <Company>afd Cardiologie AZVU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 diatitel</dc:title>
  <dc:creator>F.C. Visser</dc:creator>
  <cp:lastModifiedBy>Frans</cp:lastModifiedBy>
  <cp:revision>78</cp:revision>
  <dcterms:created xsi:type="dcterms:W3CDTF">2000-02-22T12:40:14Z</dcterms:created>
  <dcterms:modified xsi:type="dcterms:W3CDTF">2013-05-08T05:24:45Z</dcterms:modified>
</cp:coreProperties>
</file>